
<file path=[Content_Types].xml><?xml version="1.0" encoding="utf-8"?>
<Types xmlns="http://schemas.openxmlformats.org/package/2006/content-types">
  <Default Extension="xml" ContentType="application/xml"/>
  <Default Extension="jpeg" ContentType="image/jpeg"/>
  <Default Extension="mp4" ContentType="video/mp4"/>
  <Default Extension="png" ContentType="image/png"/>
  <Default Extension="mov" ContentType="video/quicktime"/>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4"/>
  </p:notesMasterIdLst>
  <p:handoutMasterIdLst>
    <p:handoutMasterId r:id="rId15"/>
  </p:handoutMasterIdLst>
  <p:sldIdLst>
    <p:sldId id="256" r:id="rId2"/>
    <p:sldId id="257" r:id="rId3"/>
    <p:sldId id="264" r:id="rId4"/>
    <p:sldId id="258" r:id="rId5"/>
    <p:sldId id="259" r:id="rId6"/>
    <p:sldId id="260" r:id="rId7"/>
    <p:sldId id="270" r:id="rId8"/>
    <p:sldId id="265" r:id="rId9"/>
    <p:sldId id="268" r:id="rId10"/>
    <p:sldId id="262" r:id="rId11"/>
    <p:sldId id="271"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0" autoAdjust="0"/>
    <p:restoredTop sz="85658" autoAdjust="0"/>
  </p:normalViewPr>
  <p:slideViewPr>
    <p:cSldViewPr snapToGrid="0">
      <p:cViewPr varScale="1">
        <p:scale>
          <a:sx n="93" d="100"/>
          <a:sy n="93" d="100"/>
        </p:scale>
        <p:origin x="8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552856B-2912-2749-ACEF-57F1DBBD3B6B}" type="datetimeFigureOut">
              <a:rPr lang="en-US" smtClean="0"/>
              <a:t>10/21/16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BD25EE-F099-AB4C-BF21-AB93519251FB}" type="slidenum">
              <a:rPr lang="en-US" smtClean="0"/>
              <a:t>‹#›</a:t>
            </a:fld>
            <a:endParaRPr lang="en-US"/>
          </a:p>
        </p:txBody>
      </p:sp>
    </p:spTree>
    <p:extLst>
      <p:ext uri="{BB962C8B-B14F-4D97-AF65-F5344CB8AC3E}">
        <p14:creationId xmlns:p14="http://schemas.microsoft.com/office/powerpoint/2010/main" val="903390197"/>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media1.mp4>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1264D1-8A46-4315-9CC1-651F2E523C1B}" type="datetimeFigureOut">
              <a:rPr lang="en-GB" smtClean="0"/>
              <a:t>21/10/2016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89C542-C0D9-4BBF-8857-5FB4E2A3F52F}" type="slidenum">
              <a:rPr lang="en-GB" smtClean="0"/>
              <a:t>‹#›</a:t>
            </a:fld>
            <a:endParaRPr lang="en-GB"/>
          </a:p>
        </p:txBody>
      </p:sp>
    </p:spTree>
    <p:extLst>
      <p:ext uri="{BB962C8B-B14F-4D97-AF65-F5344CB8AC3E}">
        <p14:creationId xmlns:p14="http://schemas.microsoft.com/office/powerpoint/2010/main" val="366796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Everyone</a:t>
            </a:r>
            <a:r>
              <a:rPr lang="en-GB" baseline="0" dirty="0"/>
              <a:t> uses Google Maps. You can use it to find your way around, but it also implements location comparisons. You can ask for a coffee shop near you, or for coffee shops near parks. But what about a coffee shop near parks with the cleanest air? Or coffee shops with the least pedestrian traffic </a:t>
            </a:r>
            <a:r>
              <a:rPr lang="en-GB" baseline="0" dirty="0" err="1"/>
              <a:t>en</a:t>
            </a:r>
            <a:r>
              <a:rPr lang="en-GB" baseline="0" dirty="0"/>
              <a:t> route?</a:t>
            </a:r>
          </a:p>
          <a:p>
            <a:endParaRPr lang="en-GB" baseline="0" dirty="0"/>
          </a:p>
          <a:p>
            <a:r>
              <a:rPr lang="en-GB" baseline="0" dirty="0"/>
              <a:t>We need to be utilising more data!</a:t>
            </a:r>
          </a:p>
          <a:p>
            <a:endParaRPr lang="en-GB" baseline="0" dirty="0"/>
          </a:p>
          <a:p>
            <a:r>
              <a:rPr lang="en-GB" baseline="0" dirty="0" err="1"/>
              <a:t>Socrata</a:t>
            </a:r>
            <a:r>
              <a:rPr lang="en-GB" baseline="0" dirty="0"/>
              <a:t> collects and compiles data sets for almost anything. They make these available to governments to access, for instance the City of Oakland uses these to analyse their local economic and educational development. </a:t>
            </a:r>
          </a:p>
          <a:p>
            <a:r>
              <a:rPr lang="en-GB" baseline="0" dirty="0"/>
              <a:t>What if we made these publicly accessible? Open Data Network also uses </a:t>
            </a:r>
            <a:r>
              <a:rPr lang="en-GB" baseline="0" dirty="0" err="1"/>
              <a:t>Socrata</a:t>
            </a:r>
            <a:r>
              <a:rPr lang="en-GB" baseline="0" dirty="0"/>
              <a:t>, and is publicly accessible. You can type in the search box and it returns a list of possible matching data sets. This isn’t particularly user-friendly, and requires quite a bit of reading and searching to find what you’re looking for.</a:t>
            </a:r>
          </a:p>
          <a:p>
            <a:endParaRPr lang="en-GB" baseline="0" dirty="0"/>
          </a:p>
        </p:txBody>
      </p:sp>
      <p:sp>
        <p:nvSpPr>
          <p:cNvPr id="4" name="Slide Number Placeholder 3"/>
          <p:cNvSpPr>
            <a:spLocks noGrp="1"/>
          </p:cNvSpPr>
          <p:nvPr>
            <p:ph type="sldNum" sz="quarter" idx="10"/>
          </p:nvPr>
        </p:nvSpPr>
        <p:spPr/>
        <p:txBody>
          <a:bodyPr/>
          <a:lstStyle/>
          <a:p>
            <a:fld id="{2889C542-C0D9-4BBF-8857-5FB4E2A3F52F}" type="slidenum">
              <a:rPr lang="en-GB" smtClean="0"/>
              <a:t>2</a:t>
            </a:fld>
            <a:endParaRPr lang="en-GB"/>
          </a:p>
        </p:txBody>
      </p:sp>
    </p:spTree>
    <p:extLst>
      <p:ext uri="{BB962C8B-B14F-4D97-AF65-F5344CB8AC3E}">
        <p14:creationId xmlns:p14="http://schemas.microsoft.com/office/powerpoint/2010/main" val="2970788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So what if we tied these data to locations, and produced results more similarly to Google Maps? Users would be able to compare almost anything! </a:t>
            </a:r>
          </a:p>
          <a:p>
            <a:r>
              <a:rPr lang="en-GB" dirty="0"/>
              <a:t>Users</a:t>
            </a:r>
            <a:r>
              <a:rPr lang="en-GB" baseline="0" dirty="0"/>
              <a:t> could layer data to visualise the sets returned.</a:t>
            </a:r>
          </a:p>
          <a:p>
            <a:endParaRPr lang="en-GB" baseline="0" dirty="0"/>
          </a:p>
          <a:p>
            <a:r>
              <a:rPr lang="en-GB" baseline="0" dirty="0"/>
              <a:t>This application differs from current Smart City technology as it combines existing public data sets, user contribution and sensor feedback, rather than just sensors. This data is customisable by the user to create a bespoke mapping onto their chosen location. This makes the data far more readable and accessible to the public, and puts it into geological context.</a:t>
            </a:r>
          </a:p>
          <a:p>
            <a:endParaRPr lang="en-GB" baseline="0" dirty="0"/>
          </a:p>
          <a:p>
            <a:r>
              <a:rPr lang="en-GB" baseline="0" dirty="0"/>
              <a:t>Small businesses can use relevant, large and in-high-demand data sets for a fee.</a:t>
            </a:r>
          </a:p>
          <a:p>
            <a:endParaRPr lang="en-GB" baseline="0" dirty="0"/>
          </a:p>
          <a:p>
            <a:r>
              <a:rPr lang="en-GB" baseline="0" dirty="0"/>
              <a:t>Users can connect their own sensors to the app to contribute data sets. Users that contribute more data are rewarded with more free access.</a:t>
            </a:r>
            <a:endParaRPr lang="en-GB" dirty="0"/>
          </a:p>
        </p:txBody>
      </p:sp>
      <p:sp>
        <p:nvSpPr>
          <p:cNvPr id="4" name="Slide Number Placeholder 3"/>
          <p:cNvSpPr>
            <a:spLocks noGrp="1"/>
          </p:cNvSpPr>
          <p:nvPr>
            <p:ph type="sldNum" sz="quarter" idx="10"/>
          </p:nvPr>
        </p:nvSpPr>
        <p:spPr/>
        <p:txBody>
          <a:bodyPr/>
          <a:lstStyle/>
          <a:p>
            <a:fld id="{2889C542-C0D9-4BBF-8857-5FB4E2A3F52F}" type="slidenum">
              <a:rPr lang="en-GB" smtClean="0"/>
              <a:t>4</a:t>
            </a:fld>
            <a:endParaRPr lang="en-GB"/>
          </a:p>
        </p:txBody>
      </p:sp>
    </p:spTree>
    <p:extLst>
      <p:ext uri="{BB962C8B-B14F-4D97-AF65-F5344CB8AC3E}">
        <p14:creationId xmlns:p14="http://schemas.microsoft.com/office/powerpoint/2010/main" val="34543238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Instead of just comparing locations- they can compare all the qualities</a:t>
            </a:r>
            <a:r>
              <a:rPr lang="en-GB" baseline="0" dirty="0"/>
              <a:t> tied to those locations. This makes it an easily readable information hub. Google Maps only allows location comparisons- we allow semantic. Demos.io is like chatting to a local. It’s in the know.</a:t>
            </a:r>
            <a:endParaRPr lang="en-GB" dirty="0"/>
          </a:p>
        </p:txBody>
      </p:sp>
      <p:sp>
        <p:nvSpPr>
          <p:cNvPr id="4" name="Slide Number Placeholder 3"/>
          <p:cNvSpPr>
            <a:spLocks noGrp="1"/>
          </p:cNvSpPr>
          <p:nvPr>
            <p:ph type="sldNum" sz="quarter" idx="10"/>
          </p:nvPr>
        </p:nvSpPr>
        <p:spPr/>
        <p:txBody>
          <a:bodyPr/>
          <a:lstStyle/>
          <a:p>
            <a:fld id="{2889C542-C0D9-4BBF-8857-5FB4E2A3F52F}" type="slidenum">
              <a:rPr lang="en-GB" smtClean="0"/>
              <a:t>5</a:t>
            </a:fld>
            <a:endParaRPr lang="en-GB"/>
          </a:p>
        </p:txBody>
      </p:sp>
    </p:spTree>
    <p:extLst>
      <p:ext uri="{BB962C8B-B14F-4D97-AF65-F5344CB8AC3E}">
        <p14:creationId xmlns:p14="http://schemas.microsoft.com/office/powerpoint/2010/main" val="4213477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a:t>
            </a:r>
            <a:r>
              <a:rPr lang="en-GB" baseline="0" dirty="0"/>
              <a:t> key part of demos.io is that users and other applications can contribute too! </a:t>
            </a:r>
            <a:r>
              <a:rPr lang="en-GB" baseline="0" dirty="0" err="1"/>
              <a:t>PokemonGo</a:t>
            </a:r>
            <a:r>
              <a:rPr lang="en-GB" baseline="0" dirty="0"/>
              <a:t> data can be added, sensors for pedestrian traffic or air purity can be added.</a:t>
            </a:r>
          </a:p>
          <a:p>
            <a:r>
              <a:rPr lang="en-GB" baseline="0" dirty="0"/>
              <a:t>How we’ve made this possible is through document standardisation. Without this module, we would run into many of the issues Big Data faces. We want Structured Data. We want organisation, accessibility, compatibility.</a:t>
            </a:r>
            <a:endParaRPr lang="en-GB" dirty="0"/>
          </a:p>
        </p:txBody>
      </p:sp>
      <p:sp>
        <p:nvSpPr>
          <p:cNvPr id="4" name="Slide Number Placeholder 3"/>
          <p:cNvSpPr>
            <a:spLocks noGrp="1"/>
          </p:cNvSpPr>
          <p:nvPr>
            <p:ph type="sldNum" sz="quarter" idx="10"/>
          </p:nvPr>
        </p:nvSpPr>
        <p:spPr/>
        <p:txBody>
          <a:bodyPr/>
          <a:lstStyle/>
          <a:p>
            <a:fld id="{2889C542-C0D9-4BBF-8857-5FB4E2A3F52F}" type="slidenum">
              <a:rPr lang="en-GB" smtClean="0"/>
              <a:t>6</a:t>
            </a:fld>
            <a:endParaRPr lang="en-GB"/>
          </a:p>
        </p:txBody>
      </p:sp>
    </p:spTree>
    <p:extLst>
      <p:ext uri="{BB962C8B-B14F-4D97-AF65-F5344CB8AC3E}">
        <p14:creationId xmlns:p14="http://schemas.microsoft.com/office/powerpoint/2010/main" val="1308652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can integrate with </a:t>
            </a:r>
            <a:r>
              <a:rPr lang="en-GB" dirty="0" err="1"/>
              <a:t>iot</a:t>
            </a:r>
            <a:r>
              <a:rPr lang="en-GB" dirty="0"/>
              <a:t> devices to allow members of the public to install </a:t>
            </a:r>
            <a:r>
              <a:rPr lang="en-GB" dirty="0" err="1"/>
              <a:t>iot</a:t>
            </a:r>
            <a:r>
              <a:rPr lang="en-GB" dirty="0"/>
              <a:t> devices in homes. The </a:t>
            </a:r>
            <a:r>
              <a:rPr lang="en-GB" dirty="0" err="1"/>
              <a:t>iot</a:t>
            </a:r>
            <a:r>
              <a:rPr lang="en-GB" dirty="0"/>
              <a:t> devices send the data with the hash of the values appended to the end of the ‘package’. The hash is then encrypted with a public key hardcoded  into the device. This means that we keep exclusive control over the devices.</a:t>
            </a:r>
          </a:p>
        </p:txBody>
      </p:sp>
      <p:sp>
        <p:nvSpPr>
          <p:cNvPr id="4" name="Slide Number Placeholder 3"/>
          <p:cNvSpPr>
            <a:spLocks noGrp="1"/>
          </p:cNvSpPr>
          <p:nvPr>
            <p:ph type="sldNum" sz="quarter" idx="10"/>
          </p:nvPr>
        </p:nvSpPr>
        <p:spPr/>
        <p:txBody>
          <a:bodyPr/>
          <a:lstStyle/>
          <a:p>
            <a:fld id="{2889C542-C0D9-4BBF-8857-5FB4E2A3F52F}" type="slidenum">
              <a:rPr lang="en-GB" smtClean="0"/>
              <a:t>7</a:t>
            </a:fld>
            <a:endParaRPr lang="en-GB"/>
          </a:p>
        </p:txBody>
      </p:sp>
    </p:spTree>
    <p:extLst>
      <p:ext uri="{BB962C8B-B14F-4D97-AF65-F5344CB8AC3E}">
        <p14:creationId xmlns:p14="http://schemas.microsoft.com/office/powerpoint/2010/main" val="29387371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Sensor: pedestrian traffic</a:t>
            </a:r>
          </a:p>
          <a:p>
            <a:r>
              <a:rPr lang="en-GB" dirty="0"/>
              <a:t>High income areas</a:t>
            </a:r>
          </a:p>
          <a:p>
            <a:r>
              <a:rPr lang="en-GB" dirty="0"/>
              <a:t>Sensor: pollen count</a:t>
            </a:r>
          </a:p>
          <a:p>
            <a:r>
              <a:rPr lang="en-GB" dirty="0"/>
              <a:t>Population density</a:t>
            </a:r>
          </a:p>
          <a:p>
            <a:endParaRPr lang="en-GB" dirty="0"/>
          </a:p>
          <a:p>
            <a:r>
              <a:rPr lang="en-GB" dirty="0"/>
              <a:t>Pollen</a:t>
            </a:r>
            <a:r>
              <a:rPr lang="en-GB" baseline="0" dirty="0"/>
              <a:t> count </a:t>
            </a:r>
            <a:r>
              <a:rPr lang="en-GB" dirty="0"/>
              <a:t>before parks</a:t>
            </a:r>
          </a:p>
        </p:txBody>
      </p:sp>
      <p:sp>
        <p:nvSpPr>
          <p:cNvPr id="4" name="Slide Number Placeholder 3"/>
          <p:cNvSpPr>
            <a:spLocks noGrp="1"/>
          </p:cNvSpPr>
          <p:nvPr>
            <p:ph type="sldNum" sz="quarter" idx="10"/>
          </p:nvPr>
        </p:nvSpPr>
        <p:spPr/>
        <p:txBody>
          <a:bodyPr/>
          <a:lstStyle/>
          <a:p>
            <a:fld id="{2889C542-C0D9-4BBF-8857-5FB4E2A3F52F}" type="slidenum">
              <a:rPr lang="en-GB" smtClean="0"/>
              <a:t>8</a:t>
            </a:fld>
            <a:endParaRPr lang="en-GB"/>
          </a:p>
        </p:txBody>
      </p:sp>
    </p:spTree>
    <p:extLst>
      <p:ext uri="{BB962C8B-B14F-4D97-AF65-F5344CB8AC3E}">
        <p14:creationId xmlns:p14="http://schemas.microsoft.com/office/powerpoint/2010/main" val="1518416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178456359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6DC5209-9326-4F3F-9316-56962FBE424D}" type="datetimeFigureOut">
              <a:rPr lang="en-GB" smtClean="0"/>
              <a:t>21/10/2016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294046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34455508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28053697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2451033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40793761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5856548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2155147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70955449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2850515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6DC5209-9326-4F3F-9316-56962FBE424D}" type="datetimeFigureOut">
              <a:rPr lang="en-GB" smtClean="0"/>
              <a:t>21/10/2016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3133630342"/>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DC5209-9326-4F3F-9316-56962FBE424D}" type="datetimeFigureOut">
              <a:rPr lang="en-GB" smtClean="0"/>
              <a:t>21/10/2016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3473054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DC5209-9326-4F3F-9316-56962FBE424D}" type="datetimeFigureOut">
              <a:rPr lang="en-GB" smtClean="0"/>
              <a:t>21/10/2016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3621786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DC5209-9326-4F3F-9316-56962FBE424D}" type="datetimeFigureOut">
              <a:rPr lang="en-GB" smtClean="0"/>
              <a:t>21/10/2016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1269615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DC5209-9326-4F3F-9316-56962FBE424D}" type="datetimeFigureOut">
              <a:rPr lang="en-GB" smtClean="0"/>
              <a:t>21/10/2016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3066099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6DC5209-9326-4F3F-9316-56962FBE424D}" type="datetimeFigureOut">
              <a:rPr lang="en-GB" smtClean="0"/>
              <a:t>21/10/2016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3168546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26DC5209-9326-4F3F-9316-56962FBE424D}" type="datetimeFigureOut">
              <a:rPr lang="en-GB" smtClean="0"/>
              <a:t>21/10/2016</a:t>
            </a:fld>
            <a:endParaRPr lang="en-GB"/>
          </a:p>
        </p:txBody>
      </p:sp>
      <p:sp>
        <p:nvSpPr>
          <p:cNvPr id="6" name="Footer Placeholder 5"/>
          <p:cNvSpPr>
            <a:spLocks noGrp="1"/>
          </p:cNvSpPr>
          <p:nvPr>
            <p:ph type="ftr" sz="quarter" idx="11"/>
          </p:nvPr>
        </p:nvSpPr>
        <p:spPr>
          <a:xfrm>
            <a:off x="1141412" y="5883275"/>
            <a:ext cx="5105400" cy="365125"/>
          </a:xfrm>
        </p:spPr>
        <p:txBody>
          <a:bodyPr/>
          <a:lstStyle/>
          <a:p>
            <a:endParaRPr lang="en-GB"/>
          </a:p>
        </p:txBody>
      </p:sp>
      <p:sp>
        <p:nvSpPr>
          <p:cNvPr id="7" name="Slide Number Placeholder 6"/>
          <p:cNvSpPr>
            <a:spLocks noGrp="1"/>
          </p:cNvSpPr>
          <p:nvPr>
            <p:ph type="sldNum" sz="quarter" idx="12"/>
          </p:nvPr>
        </p:nvSpPr>
        <p:spPr>
          <a:xfrm>
            <a:off x="10742612" y="5883275"/>
            <a:ext cx="322567" cy="365125"/>
          </a:xfrm>
        </p:spPr>
        <p:txBody>
          <a:bodyPr/>
          <a:lstStyle/>
          <a:p>
            <a:fld id="{16E1B313-3BFC-475B-806E-F33B83813110}" type="slidenum">
              <a:rPr lang="en-GB" smtClean="0"/>
              <a:t>‹#›</a:t>
            </a:fld>
            <a:endParaRPr lang="en-GB"/>
          </a:p>
        </p:txBody>
      </p:sp>
    </p:spTree>
    <p:extLst>
      <p:ext uri="{BB962C8B-B14F-4D97-AF65-F5344CB8AC3E}">
        <p14:creationId xmlns:p14="http://schemas.microsoft.com/office/powerpoint/2010/main" val="40306109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26DC5209-9326-4F3F-9316-56962FBE424D}" type="datetimeFigureOut">
              <a:rPr lang="en-GB" smtClean="0"/>
              <a:t>21/10/2016</a:t>
            </a:fld>
            <a:endParaRPr lang="en-GB"/>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GB"/>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16E1B313-3BFC-475B-806E-F33B83813110}" type="slidenum">
              <a:rPr lang="en-GB" smtClean="0"/>
              <a:t>‹#›</a:t>
            </a:fld>
            <a:endParaRPr lang="en-GB"/>
          </a:p>
        </p:txBody>
      </p:sp>
    </p:spTree>
    <p:extLst>
      <p:ext uri="{BB962C8B-B14F-4D97-AF65-F5344CB8AC3E}">
        <p14:creationId xmlns:p14="http://schemas.microsoft.com/office/powerpoint/2010/main" val="244908361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5" Type="http://schemas.openxmlformats.org/officeDocument/2006/relationships/image" Target="../media/image2.png"/><Relationship Id="rId1" Type="http://schemas.microsoft.com/office/2007/relationships/media" Target="../media/media1.mp4"/><Relationship Id="rId2" Type="http://schemas.openxmlformats.org/officeDocument/2006/relationships/video" Target="../media/media1.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4.png"/><Relationship Id="rId6" Type="http://schemas.openxmlformats.org/officeDocument/2006/relationships/image" Target="../media/image2.png"/><Relationship Id="rId1" Type="http://schemas.microsoft.com/office/2007/relationships/media" Target="../media/media2.mov"/><Relationship Id="rId2" Type="http://schemas.openxmlformats.org/officeDocument/2006/relationships/video" Target="../media/media2.mov"/></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Demos.io</a:t>
            </a:r>
          </a:p>
        </p:txBody>
      </p:sp>
      <p:sp>
        <p:nvSpPr>
          <p:cNvPr id="3" name="Subtitle 2"/>
          <p:cNvSpPr>
            <a:spLocks noGrp="1"/>
          </p:cNvSpPr>
          <p:nvPr>
            <p:ph type="subTitle" idx="1"/>
          </p:nvPr>
        </p:nvSpPr>
        <p:spPr/>
        <p:txBody>
          <a:bodyPr/>
          <a:lstStyle/>
          <a:p>
            <a:r>
              <a:rPr lang="en-GB" dirty="0"/>
              <a:t>Data Democratisation</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7422" t="17193" r="40161" b="23685"/>
          <a:stretch/>
        </p:blipFill>
        <p:spPr>
          <a:xfrm>
            <a:off x="5125453" y="926431"/>
            <a:ext cx="2197816" cy="2165685"/>
          </a:xfrm>
          <a:prstGeom prst="rect">
            <a:avLst/>
          </a:prstGeom>
        </p:spPr>
      </p:pic>
    </p:spTree>
    <p:extLst>
      <p:ext uri="{BB962C8B-B14F-4D97-AF65-F5344CB8AC3E}">
        <p14:creationId xmlns:p14="http://schemas.microsoft.com/office/powerpoint/2010/main" val="32174819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alphaModFix amt="15000"/>
            <a:extLst>
              <a:ext uri="{28A0092B-C50C-407E-A947-70E740481C1C}">
                <a14:useLocalDpi xmlns:a14="http://schemas.microsoft.com/office/drawing/2010/main" val="0"/>
              </a:ext>
            </a:extLst>
          </a:blip>
          <a:srcRect t="5633" b="14862"/>
          <a:stretch/>
        </p:blipFill>
        <p:spPr>
          <a:xfrm>
            <a:off x="20" y="10"/>
            <a:ext cx="12191980" cy="6857990"/>
          </a:xfrm>
          <a:prstGeom prst="rect">
            <a:avLst/>
          </a:prstGeom>
        </p:spPr>
      </p:pic>
      <p:sp>
        <p:nvSpPr>
          <p:cNvPr id="2" name="Title 1"/>
          <p:cNvSpPr>
            <a:spLocks noGrp="1"/>
          </p:cNvSpPr>
          <p:nvPr>
            <p:ph type="title"/>
          </p:nvPr>
        </p:nvSpPr>
        <p:spPr>
          <a:xfrm>
            <a:off x="1141413" y="609600"/>
            <a:ext cx="9905998" cy="1905000"/>
          </a:xfrm>
        </p:spPr>
        <p:txBody>
          <a:bodyPr>
            <a:normAutofit/>
          </a:bodyPr>
          <a:lstStyle/>
          <a:p>
            <a:r>
              <a:rPr lang="en-GB" dirty="0"/>
              <a:t>Possibilities are endless</a:t>
            </a:r>
          </a:p>
        </p:txBody>
      </p:sp>
      <p:sp>
        <p:nvSpPr>
          <p:cNvPr id="3" name="Content Placeholder 2"/>
          <p:cNvSpPr>
            <a:spLocks noGrp="1"/>
          </p:cNvSpPr>
          <p:nvPr>
            <p:ph idx="1"/>
          </p:nvPr>
        </p:nvSpPr>
        <p:spPr>
          <a:xfrm>
            <a:off x="1141413" y="2666999"/>
            <a:ext cx="9905998" cy="3124201"/>
          </a:xfrm>
        </p:spPr>
        <p:txBody>
          <a:bodyPr>
            <a:normAutofit/>
          </a:bodyPr>
          <a:lstStyle/>
          <a:p>
            <a:r>
              <a:rPr lang="en-GB" dirty="0"/>
              <a:t>User contribution allows anyone to add sensor data</a:t>
            </a:r>
          </a:p>
          <a:p>
            <a:r>
              <a:rPr lang="en-GB" dirty="0"/>
              <a:t>Increases span and types of data sets</a:t>
            </a:r>
          </a:p>
          <a:p>
            <a:r>
              <a:rPr lang="en-GB" dirty="0"/>
              <a:t>Allows third party applications to query</a:t>
            </a:r>
          </a:p>
          <a:p>
            <a:pPr lvl="1"/>
            <a:r>
              <a:rPr lang="en-GB" dirty="0"/>
              <a:t>Traffic apps</a:t>
            </a:r>
          </a:p>
          <a:p>
            <a:pPr lvl="1"/>
            <a:r>
              <a:rPr lang="en-GB" dirty="0" err="1"/>
              <a:t>GeoCaching</a:t>
            </a:r>
            <a:r>
              <a:rPr lang="en-GB" dirty="0"/>
              <a:t> third-party apps</a:t>
            </a:r>
          </a:p>
          <a:p>
            <a:pPr lvl="1"/>
            <a:r>
              <a:rPr lang="en-GB" dirty="0"/>
              <a:t>Wildlife conservation</a:t>
            </a:r>
          </a:p>
        </p:txBody>
      </p:sp>
    </p:spTree>
    <p:extLst>
      <p:ext uri="{BB962C8B-B14F-4D97-AF65-F5344CB8AC3E}">
        <p14:creationId xmlns:p14="http://schemas.microsoft.com/office/powerpoint/2010/main" val="42598091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Demos.io</a:t>
            </a:r>
          </a:p>
        </p:txBody>
      </p:sp>
      <p:sp>
        <p:nvSpPr>
          <p:cNvPr id="3" name="Subtitle 2"/>
          <p:cNvSpPr>
            <a:spLocks noGrp="1"/>
          </p:cNvSpPr>
          <p:nvPr>
            <p:ph type="subTitle" idx="1"/>
          </p:nvPr>
        </p:nvSpPr>
        <p:spPr/>
        <p:txBody>
          <a:bodyPr/>
          <a:lstStyle/>
          <a:p>
            <a:r>
              <a:rPr lang="en-GB" dirty="0"/>
              <a:t>Data Democratisation</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7422" t="17193" r="40161" b="23685"/>
          <a:stretch/>
        </p:blipFill>
        <p:spPr>
          <a:xfrm>
            <a:off x="5125453" y="926431"/>
            <a:ext cx="2197816" cy="2165685"/>
          </a:xfrm>
          <a:prstGeom prst="rect">
            <a:avLst/>
          </a:prstGeom>
        </p:spPr>
      </p:pic>
    </p:spTree>
    <p:extLst>
      <p:ext uri="{BB962C8B-B14F-4D97-AF65-F5344CB8AC3E}">
        <p14:creationId xmlns:p14="http://schemas.microsoft.com/office/powerpoint/2010/main" val="238008837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28000"/>
                  <a:satMod val="94000"/>
                  <a:lumMod val="20000"/>
                </a:schemeClr>
                <a:schemeClr val="bg2">
                  <a:tint val="94000"/>
                  <a:shade val="84000"/>
                  <a:satMod val="148000"/>
                  <a:lumMod val="114000"/>
                </a:schemeClr>
              </a:duotone>
            </a:blip>
            <a:stretch/>
          </a:blipFill>
          <a:ln>
            <a:noFill/>
          </a:ln>
          <a:effectLst/>
        </p:spPr>
      </p:sp>
      <p:pic>
        <p:nvPicPr>
          <p:cNvPr id="4" name="Picture 3"/>
          <p:cNvPicPr>
            <a:picLocks noChangeAspect="1"/>
          </p:cNvPicPr>
          <p:nvPr/>
        </p:nvPicPr>
        <p:blipFill rotWithShape="1">
          <a:blip r:embed="rId3">
            <a:duotone>
              <a:prstClr val="black"/>
              <a:schemeClr val="bg1">
                <a:tint val="45000"/>
                <a:satMod val="400000"/>
              </a:schemeClr>
            </a:duotone>
            <a:alphaModFix amt="25000"/>
            <a:extLst>
              <a:ext uri="{28A0092B-C50C-407E-A947-70E740481C1C}">
                <a14:useLocalDpi xmlns:a14="http://schemas.microsoft.com/office/drawing/2010/main" val="0"/>
              </a:ext>
            </a:extLst>
          </a:blip>
          <a:srcRect t="5633" b="14862"/>
          <a:stretch/>
        </p:blipFill>
        <p:spPr>
          <a:xfrm>
            <a:off x="20" y="10"/>
            <a:ext cx="12191980" cy="6857990"/>
          </a:xfrm>
          <a:prstGeom prst="rect">
            <a:avLst/>
          </a:prstGeom>
        </p:spPr>
      </p:pic>
      <p:sp>
        <p:nvSpPr>
          <p:cNvPr id="2" name="Title 1"/>
          <p:cNvSpPr>
            <a:spLocks noGrp="1"/>
          </p:cNvSpPr>
          <p:nvPr>
            <p:ph type="title"/>
          </p:nvPr>
        </p:nvSpPr>
        <p:spPr>
          <a:xfrm>
            <a:off x="1751012" y="609601"/>
            <a:ext cx="8676222" cy="3200400"/>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Any Questions?</a:t>
            </a:r>
          </a:p>
        </p:txBody>
      </p:sp>
    </p:spTree>
    <p:extLst>
      <p:ext uri="{BB962C8B-B14F-4D97-AF65-F5344CB8AC3E}">
        <p14:creationId xmlns:p14="http://schemas.microsoft.com/office/powerpoint/2010/main" val="41576510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alphaModFix amt="15000"/>
            <a:extLst>
              <a:ext uri="{28A0092B-C50C-407E-A947-70E740481C1C}">
                <a14:useLocalDpi xmlns:a14="http://schemas.microsoft.com/office/drawing/2010/main" val="0"/>
              </a:ext>
            </a:extLst>
          </a:blip>
          <a:srcRect t="5633" b="14862"/>
          <a:stretch/>
        </p:blipFill>
        <p:spPr>
          <a:xfrm>
            <a:off x="20" y="10"/>
            <a:ext cx="12191980" cy="6857990"/>
          </a:xfrm>
          <a:prstGeom prst="rect">
            <a:avLst/>
          </a:prstGeom>
        </p:spPr>
      </p:pic>
      <p:sp>
        <p:nvSpPr>
          <p:cNvPr id="2" name="Title 1"/>
          <p:cNvSpPr>
            <a:spLocks noGrp="1"/>
          </p:cNvSpPr>
          <p:nvPr>
            <p:ph type="title"/>
          </p:nvPr>
        </p:nvSpPr>
        <p:spPr>
          <a:xfrm>
            <a:off x="1141413" y="609600"/>
            <a:ext cx="9905998" cy="1905000"/>
          </a:xfrm>
        </p:spPr>
        <p:txBody>
          <a:bodyPr>
            <a:normAutofit/>
          </a:bodyPr>
          <a:lstStyle/>
          <a:p>
            <a:r>
              <a:rPr lang="en-GB" dirty="0"/>
              <a:t>Existing Technology</a:t>
            </a:r>
          </a:p>
        </p:txBody>
      </p:sp>
      <p:sp>
        <p:nvSpPr>
          <p:cNvPr id="3" name="Content Placeholder 2"/>
          <p:cNvSpPr>
            <a:spLocks noGrp="1"/>
          </p:cNvSpPr>
          <p:nvPr>
            <p:ph idx="1"/>
          </p:nvPr>
        </p:nvSpPr>
        <p:spPr>
          <a:xfrm>
            <a:off x="1141413" y="2666999"/>
            <a:ext cx="9905998" cy="3124201"/>
          </a:xfrm>
        </p:spPr>
        <p:txBody>
          <a:bodyPr>
            <a:normAutofit/>
          </a:bodyPr>
          <a:lstStyle/>
          <a:p>
            <a:r>
              <a:rPr lang="en-GB" dirty="0"/>
              <a:t>Google Maps</a:t>
            </a:r>
          </a:p>
          <a:p>
            <a:pPr lvl="1"/>
            <a:r>
              <a:rPr lang="en-GB" dirty="0"/>
              <a:t>Nearest coffee shop</a:t>
            </a:r>
          </a:p>
          <a:p>
            <a:pPr lvl="1"/>
            <a:r>
              <a:rPr lang="en-GB" dirty="0"/>
              <a:t>Show location relationships</a:t>
            </a:r>
          </a:p>
          <a:p>
            <a:r>
              <a:rPr lang="en-GB" dirty="0" err="1"/>
              <a:t>Socrata</a:t>
            </a:r>
            <a:endParaRPr lang="en-GB" dirty="0"/>
          </a:p>
          <a:p>
            <a:pPr lvl="1"/>
            <a:r>
              <a:rPr lang="en-GB" dirty="0"/>
              <a:t>Data sets collected from local services, businesses and surveys</a:t>
            </a:r>
          </a:p>
          <a:p>
            <a:pPr lvl="1"/>
            <a:r>
              <a:rPr lang="en-GB" dirty="0"/>
              <a:t>Limited to governments</a:t>
            </a:r>
          </a:p>
          <a:p>
            <a:pPr lvl="1"/>
            <a:r>
              <a:rPr lang="en-GB" dirty="0"/>
              <a:t>Open Data Network and City of Oakland</a:t>
            </a:r>
          </a:p>
          <a:p>
            <a:pPr lvl="1"/>
            <a:endParaRPr lang="en-GB" dirty="0"/>
          </a:p>
        </p:txBody>
      </p:sp>
    </p:spTree>
    <p:extLst>
      <p:ext uri="{BB962C8B-B14F-4D97-AF65-F5344CB8AC3E}">
        <p14:creationId xmlns:p14="http://schemas.microsoft.com/office/powerpoint/2010/main" val="979214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pen Data Network - Google Chrome 21_10_2016 05_27_5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56266" y="1233377"/>
            <a:ext cx="10187613" cy="5023502"/>
          </a:xfrm>
          <a:prstGeom prst="rect">
            <a:avLst/>
          </a:prstGeom>
        </p:spPr>
      </p:pic>
      <p:sp>
        <p:nvSpPr>
          <p:cNvPr id="2" name="Title 1"/>
          <p:cNvSpPr>
            <a:spLocks noGrp="1"/>
          </p:cNvSpPr>
          <p:nvPr>
            <p:ph type="title"/>
          </p:nvPr>
        </p:nvSpPr>
        <p:spPr>
          <a:xfrm>
            <a:off x="1056266" y="10633"/>
            <a:ext cx="9905998" cy="1233377"/>
          </a:xfrm>
        </p:spPr>
        <p:txBody>
          <a:bodyPr/>
          <a:lstStyle/>
          <a:p>
            <a:r>
              <a:rPr lang="en-GB" dirty="0" err="1"/>
              <a:t>Socrata</a:t>
            </a:r>
            <a:endParaRPr lang="en-GB" dirty="0"/>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19530" t="17720" r="43385" b="24035"/>
          <a:stretch/>
        </p:blipFill>
        <p:spPr>
          <a:xfrm>
            <a:off x="10295758" y="4644189"/>
            <a:ext cx="1896242" cy="2105527"/>
          </a:xfrm>
          <a:prstGeom prst="rect">
            <a:avLst/>
          </a:prstGeom>
        </p:spPr>
      </p:pic>
    </p:spTree>
    <p:extLst>
      <p:ext uri="{BB962C8B-B14F-4D97-AF65-F5344CB8AC3E}">
        <p14:creationId xmlns:p14="http://schemas.microsoft.com/office/powerpoint/2010/main" val="4119398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4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duotone>
              <a:prstClr val="black"/>
              <a:schemeClr val="bg1">
                <a:tint val="45000"/>
                <a:satMod val="400000"/>
              </a:schemeClr>
            </a:duotone>
            <a:alphaModFix amt="15000"/>
            <a:extLst>
              <a:ext uri="{28A0092B-C50C-407E-A947-70E740481C1C}">
                <a14:useLocalDpi xmlns:a14="http://schemas.microsoft.com/office/drawing/2010/main" val="0"/>
              </a:ext>
            </a:extLst>
          </a:blip>
          <a:srcRect t="5633" b="14862"/>
          <a:stretch/>
        </p:blipFill>
        <p:spPr>
          <a:xfrm>
            <a:off x="20" y="10"/>
            <a:ext cx="12191980" cy="6857990"/>
          </a:xfrm>
          <a:prstGeom prst="rect">
            <a:avLst/>
          </a:prstGeom>
        </p:spPr>
      </p:pic>
      <p:sp>
        <p:nvSpPr>
          <p:cNvPr id="2" name="Title 1"/>
          <p:cNvSpPr>
            <a:spLocks noGrp="1"/>
          </p:cNvSpPr>
          <p:nvPr>
            <p:ph type="title"/>
          </p:nvPr>
        </p:nvSpPr>
        <p:spPr>
          <a:xfrm>
            <a:off x="1141413" y="609600"/>
            <a:ext cx="9905998" cy="1905000"/>
          </a:xfrm>
        </p:spPr>
        <p:txBody>
          <a:bodyPr>
            <a:normAutofit/>
          </a:bodyPr>
          <a:lstStyle/>
          <a:p>
            <a:r>
              <a:rPr lang="en-GB" dirty="0"/>
              <a:t>What if we combined these technologies?</a:t>
            </a:r>
          </a:p>
        </p:txBody>
      </p:sp>
      <p:sp>
        <p:nvSpPr>
          <p:cNvPr id="3" name="Content Placeholder 2"/>
          <p:cNvSpPr>
            <a:spLocks noGrp="1"/>
          </p:cNvSpPr>
          <p:nvPr>
            <p:ph idx="1"/>
          </p:nvPr>
        </p:nvSpPr>
        <p:spPr>
          <a:xfrm>
            <a:off x="1141413" y="2666999"/>
            <a:ext cx="9905998" cy="3124201"/>
          </a:xfrm>
        </p:spPr>
        <p:txBody>
          <a:bodyPr>
            <a:normAutofit/>
          </a:bodyPr>
          <a:lstStyle/>
          <a:p>
            <a:r>
              <a:rPr lang="en-GB" dirty="0"/>
              <a:t>Make it public</a:t>
            </a:r>
          </a:p>
          <a:p>
            <a:r>
              <a:rPr lang="en-GB" dirty="0"/>
              <a:t>Reward contributing users with increased data access</a:t>
            </a:r>
          </a:p>
          <a:p>
            <a:r>
              <a:rPr lang="en-GB" dirty="0"/>
              <a:t>A platform to make access to these public data sets easy and immediate</a:t>
            </a:r>
          </a:p>
          <a:p>
            <a:r>
              <a:rPr lang="en-GB" dirty="0"/>
              <a:t>Simple interface, Instant results</a:t>
            </a:r>
          </a:p>
        </p:txBody>
      </p:sp>
    </p:spTree>
    <p:extLst>
      <p:ext uri="{BB962C8B-B14F-4D97-AF65-F5344CB8AC3E}">
        <p14:creationId xmlns:p14="http://schemas.microsoft.com/office/powerpoint/2010/main" val="38408889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alphaModFix amt="15000"/>
            <a:extLst>
              <a:ext uri="{28A0092B-C50C-407E-A947-70E740481C1C}">
                <a14:useLocalDpi xmlns:a14="http://schemas.microsoft.com/office/drawing/2010/main" val="0"/>
              </a:ext>
            </a:extLst>
          </a:blip>
          <a:srcRect t="5633" b="14862"/>
          <a:stretch/>
        </p:blipFill>
        <p:spPr>
          <a:xfrm>
            <a:off x="20" y="10"/>
            <a:ext cx="12191980" cy="6857990"/>
          </a:xfrm>
          <a:prstGeom prst="rect">
            <a:avLst/>
          </a:prstGeom>
        </p:spPr>
      </p:pic>
      <p:sp>
        <p:nvSpPr>
          <p:cNvPr id="2" name="Title 1"/>
          <p:cNvSpPr>
            <a:spLocks noGrp="1"/>
          </p:cNvSpPr>
          <p:nvPr>
            <p:ph type="title"/>
          </p:nvPr>
        </p:nvSpPr>
        <p:spPr>
          <a:xfrm>
            <a:off x="1141413" y="609600"/>
            <a:ext cx="9905998" cy="1905000"/>
          </a:xfrm>
        </p:spPr>
        <p:txBody>
          <a:bodyPr>
            <a:normAutofit/>
          </a:bodyPr>
          <a:lstStyle/>
          <a:p>
            <a:r>
              <a:rPr lang="en-GB" dirty="0"/>
              <a:t>Semantic Queries</a:t>
            </a:r>
          </a:p>
        </p:txBody>
      </p:sp>
      <p:sp>
        <p:nvSpPr>
          <p:cNvPr id="3" name="Content Placeholder 2"/>
          <p:cNvSpPr>
            <a:spLocks noGrp="1"/>
          </p:cNvSpPr>
          <p:nvPr>
            <p:ph idx="1"/>
          </p:nvPr>
        </p:nvSpPr>
        <p:spPr>
          <a:xfrm>
            <a:off x="1141413" y="2666999"/>
            <a:ext cx="9905998" cy="3124201"/>
          </a:xfrm>
        </p:spPr>
        <p:txBody>
          <a:bodyPr>
            <a:normAutofit/>
          </a:bodyPr>
          <a:lstStyle/>
          <a:p>
            <a:r>
              <a:rPr lang="en-GB" dirty="0"/>
              <a:t>Our platform allows data organisation and correlation</a:t>
            </a:r>
          </a:p>
          <a:p>
            <a:r>
              <a:rPr lang="en-GB" dirty="0"/>
              <a:t>This allows users and applications to make custom queries</a:t>
            </a:r>
          </a:p>
          <a:p>
            <a:r>
              <a:rPr lang="en-GB" dirty="0"/>
              <a:t>Google only allows location comparisons, we allow semantic comparisons</a:t>
            </a:r>
          </a:p>
          <a:p>
            <a:r>
              <a:rPr lang="en-GB" dirty="0"/>
              <a:t>Compare vicinities, prices, traffic, air quality, the combinations are endless</a:t>
            </a:r>
          </a:p>
        </p:txBody>
      </p:sp>
    </p:spTree>
    <p:extLst>
      <p:ext uri="{BB962C8B-B14F-4D97-AF65-F5344CB8AC3E}">
        <p14:creationId xmlns:p14="http://schemas.microsoft.com/office/powerpoint/2010/main" val="1961177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duotone>
              <a:prstClr val="black"/>
              <a:schemeClr val="bg1">
                <a:tint val="45000"/>
                <a:satMod val="400000"/>
              </a:schemeClr>
            </a:duotone>
            <a:alphaModFix amt="15000"/>
            <a:extLst>
              <a:ext uri="{28A0092B-C50C-407E-A947-70E740481C1C}">
                <a14:useLocalDpi xmlns:a14="http://schemas.microsoft.com/office/drawing/2010/main" val="0"/>
              </a:ext>
            </a:extLst>
          </a:blip>
          <a:srcRect t="5633" b="14862"/>
          <a:stretch/>
        </p:blipFill>
        <p:spPr>
          <a:xfrm>
            <a:off x="20" y="10"/>
            <a:ext cx="12191980" cy="6857990"/>
          </a:xfrm>
          <a:prstGeom prst="rect">
            <a:avLst/>
          </a:prstGeom>
        </p:spPr>
      </p:pic>
      <p:sp>
        <p:nvSpPr>
          <p:cNvPr id="2" name="Title 1"/>
          <p:cNvSpPr>
            <a:spLocks noGrp="1"/>
          </p:cNvSpPr>
          <p:nvPr>
            <p:ph type="title"/>
          </p:nvPr>
        </p:nvSpPr>
        <p:spPr>
          <a:xfrm>
            <a:off x="1141413" y="609600"/>
            <a:ext cx="9905998" cy="1905000"/>
          </a:xfrm>
        </p:spPr>
        <p:txBody>
          <a:bodyPr>
            <a:normAutofit/>
          </a:bodyPr>
          <a:lstStyle/>
          <a:p>
            <a:r>
              <a:rPr lang="en-GB" dirty="0"/>
              <a:t>Document Standardisation</a:t>
            </a:r>
          </a:p>
        </p:txBody>
      </p:sp>
      <p:sp>
        <p:nvSpPr>
          <p:cNvPr id="3" name="Content Placeholder 2"/>
          <p:cNvSpPr>
            <a:spLocks noGrp="1"/>
          </p:cNvSpPr>
          <p:nvPr>
            <p:ph idx="1"/>
          </p:nvPr>
        </p:nvSpPr>
        <p:spPr>
          <a:xfrm>
            <a:off x="1141413" y="2666999"/>
            <a:ext cx="9905998" cy="3124201"/>
          </a:xfrm>
        </p:spPr>
        <p:txBody>
          <a:bodyPr>
            <a:normAutofit/>
          </a:bodyPr>
          <a:lstStyle/>
          <a:p>
            <a:r>
              <a:rPr lang="en-GB" dirty="0"/>
              <a:t>Not just Big Data but Structured Data</a:t>
            </a:r>
          </a:p>
          <a:p>
            <a:r>
              <a:rPr lang="en-GB" dirty="0"/>
              <a:t>To avoid common Big Data issues with unorganised data</a:t>
            </a:r>
          </a:p>
          <a:p>
            <a:r>
              <a:rPr lang="en-GB" dirty="0"/>
              <a:t>This means everyone can mutually contribute to our data sets</a:t>
            </a:r>
          </a:p>
        </p:txBody>
      </p:sp>
    </p:spTree>
    <p:extLst>
      <p:ext uri="{BB962C8B-B14F-4D97-AF65-F5344CB8AC3E}">
        <p14:creationId xmlns:p14="http://schemas.microsoft.com/office/powerpoint/2010/main" val="30539207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duotone>
              <a:prstClr val="black"/>
              <a:schemeClr val="bg1">
                <a:tint val="45000"/>
                <a:satMod val="400000"/>
              </a:schemeClr>
            </a:duotone>
            <a:alphaModFix amt="15000"/>
            <a:extLst>
              <a:ext uri="{28A0092B-C50C-407E-A947-70E740481C1C}">
                <a14:useLocalDpi xmlns:a14="http://schemas.microsoft.com/office/drawing/2010/main" val="0"/>
              </a:ext>
            </a:extLst>
          </a:blip>
          <a:srcRect t="5633" b="14862"/>
          <a:stretch/>
        </p:blipFill>
        <p:spPr>
          <a:xfrm>
            <a:off x="20" y="10"/>
            <a:ext cx="12191980" cy="6857990"/>
          </a:xfrm>
          <a:prstGeom prst="rect">
            <a:avLst/>
          </a:prstGeom>
        </p:spPr>
      </p:pic>
      <p:sp>
        <p:nvSpPr>
          <p:cNvPr id="2" name="Title 1"/>
          <p:cNvSpPr>
            <a:spLocks noGrp="1"/>
          </p:cNvSpPr>
          <p:nvPr>
            <p:ph type="title"/>
          </p:nvPr>
        </p:nvSpPr>
        <p:spPr>
          <a:xfrm>
            <a:off x="1141413" y="609600"/>
            <a:ext cx="9905998" cy="1905000"/>
          </a:xfrm>
        </p:spPr>
        <p:txBody>
          <a:bodyPr>
            <a:normAutofit/>
          </a:bodyPr>
          <a:lstStyle/>
          <a:p>
            <a:r>
              <a:rPr lang="en-GB" dirty="0"/>
              <a:t>Backend Processing</a:t>
            </a:r>
          </a:p>
        </p:txBody>
      </p:sp>
      <p:sp>
        <p:nvSpPr>
          <p:cNvPr id="3" name="Content Placeholder 2"/>
          <p:cNvSpPr>
            <a:spLocks noGrp="1"/>
          </p:cNvSpPr>
          <p:nvPr>
            <p:ph idx="1"/>
          </p:nvPr>
        </p:nvSpPr>
        <p:spPr>
          <a:xfrm>
            <a:off x="1141413" y="2666999"/>
            <a:ext cx="9905998" cy="3124201"/>
          </a:xfrm>
        </p:spPr>
        <p:txBody>
          <a:bodyPr>
            <a:normAutofit/>
          </a:bodyPr>
          <a:lstStyle/>
          <a:p>
            <a:r>
              <a:rPr lang="en-GB" dirty="0" err="1"/>
              <a:t>IoT</a:t>
            </a:r>
            <a:r>
              <a:rPr lang="en-GB" dirty="0"/>
              <a:t> Device integration</a:t>
            </a:r>
          </a:p>
          <a:p>
            <a:r>
              <a:rPr lang="en-GB" dirty="0"/>
              <a:t>We aim to integrate with IOT device manufacturers</a:t>
            </a:r>
          </a:p>
        </p:txBody>
      </p:sp>
    </p:spTree>
    <p:extLst>
      <p:ext uri="{BB962C8B-B14F-4D97-AF65-F5344CB8AC3E}">
        <p14:creationId xmlns:p14="http://schemas.microsoft.com/office/powerpoint/2010/main" val="549373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99238"/>
            <a:ext cx="9905998" cy="1091609"/>
          </a:xfrm>
        </p:spPr>
        <p:txBody>
          <a:bodyPr/>
          <a:lstStyle/>
          <a:p>
            <a:r>
              <a:rPr lang="en-GB" dirty="0" err="1" smtClean="0"/>
              <a:t>Demos.io</a:t>
            </a:r>
            <a:r>
              <a:rPr lang="en-GB" dirty="0" smtClean="0"/>
              <a:t> DEMO and Technical Overview</a:t>
            </a:r>
            <a:endParaRPr lang="en-GB" dirty="0"/>
          </a:p>
        </p:txBody>
      </p:sp>
      <p:pic>
        <p:nvPicPr>
          <p:cNvPr id="6" name="dec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9147"/>
          <a:stretch/>
        </p:blipFill>
        <p:spPr>
          <a:xfrm>
            <a:off x="1141413" y="1029963"/>
            <a:ext cx="9568432" cy="5433238"/>
          </a:xfrm>
          <a:prstGeom prst="rect">
            <a:avLst/>
          </a:prstGeom>
        </p:spPr>
      </p:pic>
      <p:pic>
        <p:nvPicPr>
          <p:cNvPr id="4" name="Picture 3"/>
          <p:cNvPicPr>
            <a:picLocks noChangeAspect="1"/>
          </p:cNvPicPr>
          <p:nvPr/>
        </p:nvPicPr>
        <p:blipFill rotWithShape="1">
          <a:blip r:embed="rId6">
            <a:extLst>
              <a:ext uri="{28A0092B-C50C-407E-A947-70E740481C1C}">
                <a14:useLocalDpi xmlns:a14="http://schemas.microsoft.com/office/drawing/2010/main" val="0"/>
              </a:ext>
            </a:extLst>
          </a:blip>
          <a:srcRect l="19530" t="17720" r="43385" b="24035"/>
          <a:stretch/>
        </p:blipFill>
        <p:spPr>
          <a:xfrm>
            <a:off x="10295758" y="4644189"/>
            <a:ext cx="1896242" cy="2105527"/>
          </a:xfrm>
          <a:prstGeom prst="rect">
            <a:avLst/>
          </a:prstGeom>
        </p:spPr>
      </p:pic>
      <p:sp>
        <p:nvSpPr>
          <p:cNvPr id="3" name="TextBox 2"/>
          <p:cNvSpPr txBox="1"/>
          <p:nvPr/>
        </p:nvSpPr>
        <p:spPr>
          <a:xfrm>
            <a:off x="11602387" y="211361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91673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52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alphaModFix amt="15000"/>
            <a:extLst>
              <a:ext uri="{28A0092B-C50C-407E-A947-70E740481C1C}">
                <a14:useLocalDpi xmlns:a14="http://schemas.microsoft.com/office/drawing/2010/main" val="0"/>
              </a:ext>
            </a:extLst>
          </a:blip>
          <a:srcRect t="5633" b="14862"/>
          <a:stretch/>
        </p:blipFill>
        <p:spPr>
          <a:xfrm>
            <a:off x="20" y="10"/>
            <a:ext cx="12191980" cy="6857990"/>
          </a:xfrm>
          <a:prstGeom prst="rect">
            <a:avLst/>
          </a:prstGeom>
        </p:spPr>
      </p:pic>
      <p:sp>
        <p:nvSpPr>
          <p:cNvPr id="2" name="Title 1"/>
          <p:cNvSpPr>
            <a:spLocks noGrp="1"/>
          </p:cNvSpPr>
          <p:nvPr>
            <p:ph type="title"/>
          </p:nvPr>
        </p:nvSpPr>
        <p:spPr>
          <a:xfrm>
            <a:off x="1141413" y="609600"/>
            <a:ext cx="9905998" cy="1905000"/>
          </a:xfrm>
        </p:spPr>
        <p:txBody>
          <a:bodyPr>
            <a:normAutofit/>
          </a:bodyPr>
          <a:lstStyle/>
          <a:p>
            <a:r>
              <a:rPr lang="en-GB" dirty="0"/>
              <a:t>Who will use it?</a:t>
            </a:r>
          </a:p>
        </p:txBody>
      </p:sp>
      <p:sp>
        <p:nvSpPr>
          <p:cNvPr id="3" name="Content Placeholder 2"/>
          <p:cNvSpPr>
            <a:spLocks noGrp="1"/>
          </p:cNvSpPr>
          <p:nvPr>
            <p:ph idx="1"/>
          </p:nvPr>
        </p:nvSpPr>
        <p:spPr>
          <a:xfrm>
            <a:off x="1141413" y="2666999"/>
            <a:ext cx="9905998" cy="3124201"/>
          </a:xfrm>
        </p:spPr>
        <p:txBody>
          <a:bodyPr>
            <a:normAutofit/>
          </a:bodyPr>
          <a:lstStyle/>
          <a:p>
            <a:r>
              <a:rPr lang="en-GB" dirty="0"/>
              <a:t>Any small business owner</a:t>
            </a:r>
          </a:p>
          <a:p>
            <a:pPr lvl="1"/>
            <a:r>
              <a:rPr lang="en-GB" dirty="0"/>
              <a:t>Licences for commonly used data sets</a:t>
            </a:r>
          </a:p>
          <a:p>
            <a:pPr lvl="1"/>
            <a:r>
              <a:rPr lang="en-GB" dirty="0"/>
              <a:t>Shop pedestrian traffic</a:t>
            </a:r>
          </a:p>
          <a:p>
            <a:r>
              <a:rPr lang="en-GB" dirty="0"/>
              <a:t>Large companies can License our user-contributed data sets</a:t>
            </a:r>
          </a:p>
          <a:p>
            <a:pPr lvl="1"/>
            <a:r>
              <a:rPr lang="en-GB" dirty="0"/>
              <a:t>Pharmaceutical</a:t>
            </a:r>
          </a:p>
          <a:p>
            <a:r>
              <a:rPr lang="en-GB" dirty="0"/>
              <a:t>Users contribute in return for free data use</a:t>
            </a:r>
          </a:p>
        </p:txBody>
      </p:sp>
    </p:spTree>
    <p:extLst>
      <p:ext uri="{BB962C8B-B14F-4D97-AF65-F5344CB8AC3E}">
        <p14:creationId xmlns:p14="http://schemas.microsoft.com/office/powerpoint/2010/main" val="38561620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1292</TotalTime>
  <Words>746</Words>
  <Application>Microsoft Macintosh PowerPoint</Application>
  <PresentationFormat>Widescreen</PresentationFormat>
  <Paragraphs>76</Paragraphs>
  <Slides>12</Slides>
  <Notes>6</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Century Gothic</vt:lpstr>
      <vt:lpstr>Arial</vt:lpstr>
      <vt:lpstr>Mesh</vt:lpstr>
      <vt:lpstr>Demos.io</vt:lpstr>
      <vt:lpstr>Existing Technology</vt:lpstr>
      <vt:lpstr>Socrata</vt:lpstr>
      <vt:lpstr>What if we combined these technologies?</vt:lpstr>
      <vt:lpstr>Semantic Queries</vt:lpstr>
      <vt:lpstr>Document Standardisation</vt:lpstr>
      <vt:lpstr>Backend Processing</vt:lpstr>
      <vt:lpstr>Demos.io DEMO and Technical Overview</vt:lpstr>
      <vt:lpstr>Who will use it?</vt:lpstr>
      <vt:lpstr>Possibilities are endless</vt:lpstr>
      <vt:lpstr>Demos.io</vt:lpstr>
      <vt:lpstr>Any Questions?</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Chloe Houlihan</dc:creator>
  <cp:lastModifiedBy>Brown, Matthew (2016)</cp:lastModifiedBy>
  <cp:revision>42</cp:revision>
  <dcterms:created xsi:type="dcterms:W3CDTF">2016-10-20T11:30:04Z</dcterms:created>
  <dcterms:modified xsi:type="dcterms:W3CDTF">2016-10-21T09:13:14Z</dcterms:modified>
</cp:coreProperties>
</file>

<file path=docProps/thumbnail.jpeg>
</file>